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0"/>
  </p:notesMasterIdLst>
  <p:handoutMasterIdLst>
    <p:handoutMasterId r:id="rId21"/>
  </p:handoutMasterIdLst>
  <p:sldIdLst>
    <p:sldId id="256" r:id="rId5"/>
    <p:sldId id="295" r:id="rId6"/>
    <p:sldId id="296" r:id="rId7"/>
    <p:sldId id="297" r:id="rId8"/>
    <p:sldId id="298" r:id="rId9"/>
    <p:sldId id="300" r:id="rId10"/>
    <p:sldId id="290" r:id="rId11"/>
    <p:sldId id="289" r:id="rId12"/>
    <p:sldId id="291" r:id="rId13"/>
    <p:sldId id="288" r:id="rId14"/>
    <p:sldId id="299" r:id="rId15"/>
    <p:sldId id="302" r:id="rId16"/>
    <p:sldId id="292" r:id="rId17"/>
    <p:sldId id="293" r:id="rId18"/>
    <p:sldId id="294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9" autoAdjust="0"/>
    <p:restoredTop sz="64581" autoAdjust="0"/>
  </p:normalViewPr>
  <p:slideViewPr>
    <p:cSldViewPr snapToGrid="0" showGuides="1">
      <p:cViewPr varScale="1">
        <p:scale>
          <a:sx n="64" d="100"/>
          <a:sy n="64" d="100"/>
        </p:scale>
        <p:origin x="90" y="19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8" d="100"/>
          <a:sy n="58" d="100"/>
        </p:scale>
        <p:origin x="1974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EAAF3-9831-450B-8D59-2C09DB96C8FC}" type="datetimeFigureOut">
              <a:rPr lang="en-US"/>
              <a:t>6/23/2018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834459-7356-44BF-850D-8B30C4FB3B6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9016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50CD79-FC16-4410-AB61-17F26E6D3BC8}" type="datetimeFigureOut">
              <a:rPr lang="en-US"/>
              <a:t>6/23/2018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3C37BE-C303-496D-B5CD-85F2937540F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50842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 dirty="0">
                <a:latin typeface="Arial" pitchFamily="34" charset="0"/>
                <a:cs typeface="Arial" pitchFamily="34" charset="0"/>
              </a:rPr>
              <a:t>NOTE:</a:t>
            </a:r>
          </a:p>
          <a:p>
            <a:r>
              <a:rPr lang="en-US" i="1" dirty="0">
                <a:latin typeface="Arial" pitchFamily="34" charset="0"/>
                <a:cs typeface="Arial" pitchFamily="34" charset="0"/>
              </a:rPr>
              <a:t>To change the  image on this slide, select the picture and delete it. Then click the Pictures icon in the placeholder to insert your own image.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1502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3C37BE-C303-496D-B5CD-85F2937540F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514843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514843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57890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3C37BE-C303-496D-B5CD-85F2937540F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514843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514843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54854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3C37BE-C303-496D-B5CD-85F2937540F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514843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514843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21141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68593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19639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2764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04345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4759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4445" y="0"/>
            <a:ext cx="1747524" cy="22920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1009650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898" y="4511784"/>
            <a:ext cx="10096501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 smtClean="0"/>
              <a:pPr/>
              <a:t>6/23/2018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75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6/23/2018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8687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900" y="4511784"/>
            <a:ext cx="5734050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" name="Picture Placeholder 10" descr="An empty placeholder to add an image. Click on the placeholder and select the image that you wish to add."/>
          <p:cNvSpPr>
            <a:spLocks noGrp="1"/>
          </p:cNvSpPr>
          <p:nvPr>
            <p:ph type="pic" sz="quarter" idx="13"/>
          </p:nvPr>
        </p:nvSpPr>
        <p:spPr>
          <a:xfrm>
            <a:off x="6981063" y="1310656"/>
            <a:ext cx="5210937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4" name="Group 13"/>
          <p:cNvGrpSpPr/>
          <p:nvPr/>
        </p:nvGrpSpPr>
        <p:grpSpPr>
          <a:xfrm>
            <a:off x="0" y="1143000"/>
            <a:ext cx="12192000" cy="63125"/>
            <a:chOff x="507492" y="1501519"/>
            <a:chExt cx="8129016" cy="63125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5880" y="0"/>
            <a:ext cx="1747524" cy="2292094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 rot="10800000">
            <a:off x="0" y="5645510"/>
            <a:ext cx="12192000" cy="63125"/>
            <a:chOff x="507492" y="1501519"/>
            <a:chExt cx="8129016" cy="6312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267394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2514600"/>
            <a:ext cx="12192000" cy="3194035"/>
            <a:chOff x="647402" y="2514600"/>
            <a:chExt cx="10838688" cy="3194035"/>
          </a:xfrm>
        </p:grpSpPr>
        <p:grpSp>
          <p:nvGrpSpPr>
            <p:cNvPr id="9" name="Group 8"/>
            <p:cNvGrpSpPr/>
            <p:nvPr/>
          </p:nvGrpSpPr>
          <p:grpSpPr>
            <a:xfrm>
              <a:off x="647402" y="2514600"/>
              <a:ext cx="10838688" cy="63125"/>
              <a:chOff x="507492" y="1501519"/>
              <a:chExt cx="8129016" cy="63125"/>
            </a:xfrm>
          </p:grpSpPr>
          <p:cxnSp>
            <p:nvCxnSpPr>
              <p:cNvPr id="14" name="Straight Connector 13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Rectangle 9"/>
            <p:cNvSpPr/>
            <p:nvPr/>
          </p:nvSpPr>
          <p:spPr>
            <a:xfrm>
              <a:off x="647402" y="2640850"/>
              <a:ext cx="10838688" cy="29415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11" name="Group 10"/>
            <p:cNvGrpSpPr/>
            <p:nvPr/>
          </p:nvGrpSpPr>
          <p:grpSpPr>
            <a:xfrm rot="10800000">
              <a:off x="647402" y="5645510"/>
              <a:ext cx="10838688" cy="63125"/>
              <a:chOff x="507492" y="1501519"/>
              <a:chExt cx="8129016" cy="63125"/>
            </a:xfrm>
          </p:grpSpPr>
          <p:cxnSp>
            <p:nvCxnSpPr>
              <p:cNvPr id="12" name="Straight Connector 11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80" y="0"/>
            <a:ext cx="1783188" cy="2971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4899" y="2971806"/>
            <a:ext cx="10071099" cy="1684150"/>
          </a:xfrm>
        </p:spPr>
        <p:txBody>
          <a:bodyPr anchor="ctr">
            <a:normAutofit/>
          </a:bodyPr>
          <a:lstStyle>
            <a:lvl1pPr>
              <a:defRPr sz="44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899" y="4655956"/>
            <a:ext cx="10071099" cy="50975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6/23/2018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267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6/23/2018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779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4900" y="2424112"/>
            <a:ext cx="4919472" cy="37480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611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6110" y="2424112"/>
            <a:ext cx="4919472" cy="37480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6/23/2018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7101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6/23/2018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5811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6/23/2018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41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4384548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1848" y="1600199"/>
            <a:ext cx="5445252" cy="4572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6/23/2018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976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3396996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654671" y="1600199"/>
            <a:ext cx="6430912" cy="4572001"/>
          </a:xfrm>
        </p:spPr>
        <p:txBody>
          <a:bodyPr tIns="118872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6/23/2018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963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6/23/2018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207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72600" y="365125"/>
            <a:ext cx="17145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0" y="365125"/>
            <a:ext cx="8098896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6/23/2018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  <p:grpSp>
        <p:nvGrpSpPr>
          <p:cNvPr id="7" name="Group 6"/>
          <p:cNvGrpSpPr/>
          <p:nvPr/>
        </p:nvGrpSpPr>
        <p:grpSpPr>
          <a:xfrm rot="5400000">
            <a:off x="6514047" y="3228843"/>
            <a:ext cx="5632704" cy="84403"/>
            <a:chOff x="1073150" y="1219201"/>
            <a:chExt cx="10058400" cy="63125"/>
          </a:xfrm>
        </p:grpSpPr>
        <p:cxnSp>
          <p:nvCxnSpPr>
            <p:cNvPr id="8" name="Straight Connector 7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4592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9982200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04899" y="6356351"/>
            <a:ext cx="182955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 smtClean="0"/>
              <a:pPr/>
              <a:t>6/23/2018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4459" y="6356350"/>
            <a:ext cx="6323082" cy="365126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56782" y="6356351"/>
            <a:ext cx="18288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1103376" y="1219201"/>
            <a:ext cx="9985248" cy="84403"/>
            <a:chOff x="1073150" y="1219201"/>
            <a:chExt cx="10058400" cy="63125"/>
          </a:xfrm>
        </p:grpSpPr>
        <p:cxnSp>
          <p:nvCxnSpPr>
            <p:cNvPr id="13" name="Straight Connector 12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46251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696">
          <p15:clr>
            <a:srgbClr val="F26B43"/>
          </p15:clr>
        </p15:guide>
        <p15:guide id="2" pos="6984">
          <p15:clr>
            <a:srgbClr val="F26B43"/>
          </p15:clr>
        </p15:guide>
        <p15:guide id="3" orient="horz" pos="1008">
          <p15:clr>
            <a:srgbClr val="F26B43"/>
          </p15:clr>
        </p15:guide>
        <p15:guide id="4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service/terms/#usage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pixabay.com/en/service/terms/#usage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pixabay.com/en/service/terms/#usage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choosekind.tumblr.com/resources" TargetMode="Externa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Q73kk-GIAOY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cakids.org/assets/syndromebk_treacher-collins.pdf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topbullying.gov/at-risk/groups/special-needs/" TargetMode="External"/><Relationship Id="rId5" Type="http://schemas.openxmlformats.org/officeDocument/2006/relationships/hyperlink" Target="https://www.stopbullying.gov/at-risk/groups/special-needs/bullyingtipsheet.pdf" TargetMode="External"/><Relationship Id="rId4" Type="http://schemas.openxmlformats.org/officeDocument/2006/relationships/hyperlink" Target="http://nces.ed.gov/programs/coe/indicator_cgg.asp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choosekind.tumblr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anchor="ctr">
            <a:normAutofit/>
          </a:bodyPr>
          <a:lstStyle/>
          <a:p>
            <a:r>
              <a:rPr lang="en-US" sz="3600" dirty="0"/>
              <a:t>Using Fiction to help students understand difference, disability, and “Specialness”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Stephanie Lewis Thompson</a:t>
            </a:r>
          </a:p>
          <a:p>
            <a:r>
              <a:rPr lang="en-US" dirty="0"/>
              <a:t>Composition Department </a:t>
            </a:r>
          </a:p>
        </p:txBody>
      </p:sp>
      <p:pic>
        <p:nvPicPr>
          <p:cNvPr id="4" name="Picture Placeholder 3" descr="Open book on table, blurred shelves of books in background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" r="889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5213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3223A6D-5374-4181-91F8-64161DE22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The problem. . .</a:t>
            </a:r>
            <a:endParaRPr lang="en-GB" sz="4800" b="1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E93DBF0-B5E5-45AE-8A1D-FFC35FF6D0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04900" y="1600200"/>
            <a:ext cx="4914900" cy="4993783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Children with autism are 3 times more likely to be bullied than peers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Children with epilepsy and medical conditions like cerebral palsy are more likely to be bullied and called names than their peers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Kids who are bullied are more likely to suffer from depression, anxiety, sleep issues, health problems, and lower GPAs and test scores.  (StopBullying.gov, n.d.)</a:t>
            </a:r>
            <a:endParaRPr lang="en-GB" sz="2400" dirty="0"/>
          </a:p>
          <a:p>
            <a:endParaRPr lang="en-GB" dirty="0"/>
          </a:p>
        </p:txBody>
      </p:sp>
      <p:pic>
        <p:nvPicPr>
          <p:cNvPr id="13" name="Content Placeholder 8">
            <a:extLst>
              <a:ext uri="{FF2B5EF4-FFF2-40B4-BE49-F238E27FC236}">
                <a16:creationId xmlns:a16="http://schemas.microsoft.com/office/drawing/2014/main" id="{A2D69EFB-F6DB-4446-BA55-C1FA575A37A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1987741"/>
            <a:ext cx="4914900" cy="3796918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20521FC-BDD0-4780-8407-D4FE5340F887}"/>
              </a:ext>
            </a:extLst>
          </p:cNvPr>
          <p:cNvSpPr/>
          <p:nvPr/>
        </p:nvSpPr>
        <p:spPr>
          <a:xfrm>
            <a:off x="8217741" y="4867072"/>
            <a:ext cx="26853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u="sng" dirty="0" err="1">
                <a:solidFill>
                  <a:schemeClr val="tx2"/>
                </a:solidFill>
                <a:latin typeface="Helvetica Neue"/>
                <a:hlinkClick r:id="rId3"/>
              </a:rPr>
              <a:t>CC0</a:t>
            </a:r>
            <a:r>
              <a:rPr lang="en-GB" u="sng" dirty="0">
                <a:solidFill>
                  <a:schemeClr val="tx2"/>
                </a:solidFill>
                <a:latin typeface="Helvetica Neue"/>
                <a:hlinkClick r:id="rId3"/>
              </a:rPr>
              <a:t> Creative Commons</a:t>
            </a:r>
            <a:endParaRPr lang="en-GB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203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The solution </a:t>
            </a:r>
            <a:endParaRPr lang="en-GB" sz="4800" b="1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4E1579A-DE47-494B-AEA1-22F10F1661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97320" y="2247900"/>
            <a:ext cx="4914900" cy="4571999"/>
          </a:xfrm>
        </p:spPr>
        <p:txBody>
          <a:bodyPr/>
          <a:lstStyle/>
          <a:p>
            <a:r>
              <a:rPr lang="en-US" sz="2800" dirty="0"/>
              <a:t>The </a:t>
            </a:r>
            <a:r>
              <a:rPr lang="en-US" sz="2800" dirty="0" err="1"/>
              <a:t>K8</a:t>
            </a:r>
            <a:r>
              <a:rPr lang="en-US" sz="2800" dirty="0"/>
              <a:t> School District should require middle school English classes to read a book dealing with disability because the conversations these books raise help to reduce bullying and encourage inclusion. </a:t>
            </a:r>
            <a:endParaRPr lang="en-GB" sz="2800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B50A3FAF-A7A3-4BA1-82AD-9C0B9E93791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00" y="2247900"/>
            <a:ext cx="4914900" cy="3276600"/>
          </a:xfr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853EC14-A7C6-4583-90B4-D056ACB3F173}"/>
              </a:ext>
            </a:extLst>
          </p:cNvPr>
          <p:cNvSpPr/>
          <p:nvPr/>
        </p:nvSpPr>
        <p:spPr>
          <a:xfrm>
            <a:off x="3009330" y="5524500"/>
            <a:ext cx="26853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u="sng" dirty="0" err="1">
                <a:solidFill>
                  <a:srgbClr val="636363"/>
                </a:solidFill>
                <a:latin typeface="Helvetica Neue"/>
                <a:hlinkClick r:id="rId4"/>
              </a:rPr>
              <a:t>CC0</a:t>
            </a:r>
            <a:r>
              <a:rPr lang="en-GB" u="sng" dirty="0">
                <a:solidFill>
                  <a:srgbClr val="636363"/>
                </a:solidFill>
                <a:latin typeface="Helvetica Neue"/>
                <a:hlinkClick r:id="rId4"/>
              </a:rPr>
              <a:t> Creative Commons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85491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70560" y="6278880"/>
            <a:ext cx="20646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514843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(NCES, 2016)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514843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1B7C995-1296-4F3F-A430-B3D7CA7F92DE}"/>
              </a:ext>
            </a:extLst>
          </p:cNvPr>
          <p:cNvSpPr txBox="1"/>
          <p:nvPr/>
        </p:nvSpPr>
        <p:spPr>
          <a:xfrm>
            <a:off x="5906125" y="3627619"/>
            <a:ext cx="5482848" cy="23083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14843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By the 2013-2014 school year, 6.5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14843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million students (13%) were receiving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14843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special needs services, and 90%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14843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of those students spend some time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14843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in a general education classroom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14843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(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514843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NCES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14843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, 2016)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514843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3254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8453120" y="3571240"/>
            <a:ext cx="3576320" cy="304698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14843"/>
                </a:solidFill>
                <a:effectLst/>
                <a:uLnTx/>
                <a:uFillTx/>
                <a:latin typeface="Euphemia"/>
                <a:ea typeface="+mn-ea"/>
                <a:cs typeface="+mn-cs"/>
              </a:rPr>
              <a:t>Kids who are bullied are more likely to suffer from depression, anxiety, sleep issues, health problems, and lower GPAs and test scores.  (StopBullying.gov, n.d.)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514843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02F2780-ED4F-4EAD-9C8B-7DE8D4CD92D4}"/>
              </a:ext>
            </a:extLst>
          </p:cNvPr>
          <p:cNvSpPr/>
          <p:nvPr/>
        </p:nvSpPr>
        <p:spPr>
          <a:xfrm>
            <a:off x="8185790" y="398021"/>
            <a:ext cx="3250698" cy="1754326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 w="0"/>
                <a:solidFill>
                  <a:srgbClr val="514843"/>
                </a:solidFill>
                <a:effectLst>
                  <a:outerShdw blurRad="38100" dist="19050" dir="2700000" algn="tl" rotWithShape="0">
                    <a:srgbClr val="514843">
                      <a:alpha val="40000"/>
                    </a:srgbClr>
                  </a:outerShdw>
                </a:effectLst>
                <a:uLnTx/>
                <a:uFillTx/>
                <a:latin typeface="Euphemia"/>
                <a:ea typeface="+mn-ea"/>
                <a:cs typeface="+mn-cs"/>
              </a:rPr>
              <a:t>Bullying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 w="0"/>
                <a:solidFill>
                  <a:srgbClr val="514843"/>
                </a:solidFill>
                <a:effectLst>
                  <a:outerShdw blurRad="38100" dist="19050" dir="2700000" algn="tl" rotWithShape="0">
                    <a:srgbClr val="514843">
                      <a:alpha val="40000"/>
                    </a:srgbClr>
                  </a:outerShdw>
                </a:effectLst>
                <a:uLnTx/>
                <a:uFillTx/>
                <a:latin typeface="Euphemia"/>
                <a:ea typeface="+mn-ea"/>
                <a:cs typeface="+mn-cs"/>
              </a:rPr>
              <a:t>Statistics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2581A6-8706-4677-BCE8-987C519E33BC}"/>
              </a:ext>
            </a:extLst>
          </p:cNvPr>
          <p:cNvSpPr txBox="1"/>
          <p:nvPr/>
        </p:nvSpPr>
        <p:spPr>
          <a:xfrm>
            <a:off x="366262" y="398021"/>
            <a:ext cx="3108458" cy="52629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514843"/>
                </a:solidFill>
              </a:rPr>
              <a:t>Children with autism are 3 times more likely to be bullied than peers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514843"/>
                </a:solidFill>
              </a:rPr>
              <a:t>Children with epilepsy and medical conditions like cerebral palsy are more likely to be bullied and called names than their peers (Stopbullying.gov, n.d.)</a:t>
            </a:r>
          </a:p>
        </p:txBody>
      </p:sp>
    </p:spTree>
    <p:extLst>
      <p:ext uri="{BB962C8B-B14F-4D97-AF65-F5344CB8AC3E}">
        <p14:creationId xmlns:p14="http://schemas.microsoft.com/office/powerpoint/2010/main" val="1079467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Rules (Cynthia Lord, 2006)</a:t>
            </a:r>
            <a:endParaRPr lang="en-GB" sz="4800" b="1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510" y="1704339"/>
            <a:ext cx="3151839" cy="4363720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4240" y="1422400"/>
            <a:ext cx="7051040" cy="5283200"/>
          </a:xfrm>
        </p:spPr>
        <p:txBody>
          <a:bodyPr>
            <a:noAutofit/>
          </a:bodyPr>
          <a:lstStyle/>
          <a:p>
            <a:r>
              <a:rPr lang="en-US" sz="2800" dirty="0"/>
              <a:t>Lord’s daughter asked her “Mom, how come I never see families like mine in books and on TV”? </a:t>
            </a:r>
            <a:r>
              <a:rPr lang="en-US" sz="2800" i="1" dirty="0"/>
              <a:t>Rules</a:t>
            </a:r>
            <a:r>
              <a:rPr lang="en-US" sz="2800" dirty="0"/>
              <a:t> is meant to change that. </a:t>
            </a:r>
          </a:p>
          <a:p>
            <a:r>
              <a:rPr lang="en-US" sz="2800" dirty="0"/>
              <a:t>Narrator Catherine is the older sister to David, who is on the autism spectrum.</a:t>
            </a:r>
          </a:p>
          <a:p>
            <a:r>
              <a:rPr lang="en-US" sz="2800" dirty="0"/>
              <a:t>She creates rules, like “no toys in the fish tank” and “keep your pants on in public” to help her brother navigate social situations (and reduce embarrassment to her!)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38859" y="6355830"/>
            <a:ext cx="18181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(Albertson, 2006)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2811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Rules (Cynthia Lord, 2006)</a:t>
            </a:r>
            <a:endParaRPr lang="en-GB" sz="48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24320" y="2247900"/>
            <a:ext cx="5303520" cy="5283200"/>
          </a:xfrm>
        </p:spPr>
        <p:txBody>
          <a:bodyPr>
            <a:noAutofit/>
          </a:bodyPr>
          <a:lstStyle/>
          <a:p>
            <a:r>
              <a:rPr lang="en-US" sz="2800" dirty="0"/>
              <a:t>Includes a reader’s guide geared towards middle school students.</a:t>
            </a:r>
          </a:p>
          <a:p>
            <a:r>
              <a:rPr lang="en-US" sz="2800" dirty="0"/>
              <a:t>Have students create a list of rules they would like peers to follow and discuss their motivations for those rules. </a:t>
            </a:r>
            <a:endParaRPr lang="en-GB" sz="2800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807F5501-258E-412F-925D-58C42C8CD95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00" y="2247900"/>
            <a:ext cx="4914900" cy="3276600"/>
          </a:xfr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C2187B3-59A1-4C92-AFFA-9E8D39F0C255}"/>
              </a:ext>
            </a:extLst>
          </p:cNvPr>
          <p:cNvSpPr/>
          <p:nvPr/>
        </p:nvSpPr>
        <p:spPr>
          <a:xfrm>
            <a:off x="1104900" y="5721905"/>
            <a:ext cx="26853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u="sng" dirty="0" err="1">
                <a:solidFill>
                  <a:srgbClr val="636363"/>
                </a:solidFill>
                <a:latin typeface="Helvetica Neue"/>
                <a:hlinkClick r:id="rId4"/>
              </a:rPr>
              <a:t>CC0</a:t>
            </a:r>
            <a:r>
              <a:rPr lang="en-GB" u="sng" dirty="0">
                <a:solidFill>
                  <a:srgbClr val="636363"/>
                </a:solidFill>
                <a:latin typeface="Helvetica Neue"/>
                <a:hlinkClick r:id="rId4"/>
              </a:rPr>
              <a:t> Creative Commons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0660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Out of my Mind (Sharon Draper, 2010)</a:t>
            </a:r>
            <a:endParaRPr lang="en-GB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316264"/>
            <a:ext cx="6535420" cy="5388964"/>
          </a:xfrm>
        </p:spPr>
        <p:txBody>
          <a:bodyPr>
            <a:noAutofit/>
          </a:bodyPr>
          <a:lstStyle/>
          <a:p>
            <a:r>
              <a:rPr lang="en-US" sz="2400" dirty="0"/>
              <a:t>Comes from the perspective of narrator Melody, an 11 year old with photographic memory, a love for words, and an inability to speak thanks to her cerebral palsy.</a:t>
            </a:r>
          </a:p>
          <a:p>
            <a:r>
              <a:rPr lang="en-US" sz="2400" dirty="0"/>
              <a:t>A doctor tells Melody’s mother that she is “severely brain-damaged and mentally retarded” (p. 22).</a:t>
            </a:r>
          </a:p>
          <a:p>
            <a:r>
              <a:rPr lang="en-US" sz="2400" dirty="0"/>
              <a:t>Explores how a communication device helps Melody communicate with others and display her intelligence.</a:t>
            </a:r>
          </a:p>
          <a:p>
            <a:r>
              <a:rPr lang="en-US" sz="2400" dirty="0"/>
              <a:t>Examines the social, physical, and emotional challenges that a special needs child faces but reminds us that we can never know everything in a child’s mind.</a:t>
            </a:r>
            <a:endParaRPr lang="en-GB" sz="24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041" y="1600200"/>
            <a:ext cx="3078541" cy="4572000"/>
          </a:xfrm>
        </p:spPr>
      </p:pic>
      <p:sp>
        <p:nvSpPr>
          <p:cNvPr id="4" name="TextBox 3"/>
          <p:cNvSpPr txBox="1"/>
          <p:nvPr/>
        </p:nvSpPr>
        <p:spPr>
          <a:xfrm>
            <a:off x="8007041" y="6247229"/>
            <a:ext cx="36775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</a:t>
            </a:r>
            <a:r>
              <a:rPr lang="en-US" dirty="0" err="1"/>
              <a:t>Sfetsios</a:t>
            </a:r>
            <a:r>
              <a:rPr lang="en-US" dirty="0"/>
              <a:t>-Conover &amp; Chang, 2010)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47759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Wonder (R. J. Palacio, 2012) </a:t>
            </a:r>
            <a:endParaRPr lang="en-GB" sz="4800" b="1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806" y="1600200"/>
            <a:ext cx="3023567" cy="4572000"/>
          </a:xfrm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450080" y="1600201"/>
            <a:ext cx="7376160" cy="4571999"/>
          </a:xfrm>
        </p:spPr>
        <p:txBody>
          <a:bodyPr>
            <a:normAutofit lnSpcReduction="10000"/>
          </a:bodyPr>
          <a:lstStyle/>
          <a:p>
            <a:r>
              <a:rPr lang="en-US" sz="2800" dirty="0" err="1"/>
              <a:t>Auggie’s</a:t>
            </a:r>
            <a:r>
              <a:rPr lang="en-US" sz="2800" dirty="0"/>
              <a:t> difference is physical—he has </a:t>
            </a:r>
            <a:r>
              <a:rPr lang="en-US" sz="2800" dirty="0" err="1"/>
              <a:t>Treacher</a:t>
            </a:r>
            <a:r>
              <a:rPr lang="en-US" sz="2800" dirty="0"/>
              <a:t> Collins Syndrome,  which only occurs in 1 out of every 10,000 births (Children’s Craniofacial Association, 2005)</a:t>
            </a:r>
          </a:p>
          <a:p>
            <a:endParaRPr lang="en-US" sz="2800" dirty="0"/>
          </a:p>
          <a:p>
            <a:r>
              <a:rPr lang="en-US" sz="2800" dirty="0"/>
              <a:t>Includes chapters from </a:t>
            </a:r>
            <a:r>
              <a:rPr lang="en-US" sz="2800" dirty="0" err="1"/>
              <a:t>Auggie’s</a:t>
            </a:r>
            <a:r>
              <a:rPr lang="en-US" sz="2800" dirty="0"/>
              <a:t> perspective as well as his friends and the boy, Julian, who bullies him that was added to later editions of the novel.</a:t>
            </a:r>
          </a:p>
          <a:p>
            <a:pPr marL="0" indent="0">
              <a:buNone/>
            </a:pPr>
            <a:r>
              <a:rPr lang="en-US" sz="2800" dirty="0"/>
              <a:t> </a:t>
            </a:r>
            <a:endParaRPr lang="en-GB" sz="2800" dirty="0"/>
          </a:p>
        </p:txBody>
      </p:sp>
      <p:sp>
        <p:nvSpPr>
          <p:cNvPr id="2" name="TextBox 1"/>
          <p:cNvSpPr txBox="1"/>
          <p:nvPr/>
        </p:nvSpPr>
        <p:spPr>
          <a:xfrm>
            <a:off x="1866617" y="6414572"/>
            <a:ext cx="18257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(Carpenter, 2012)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8447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Choose Kind </a:t>
            </a:r>
            <a:endParaRPr lang="en-GB" sz="4800" b="1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269" y="1428750"/>
            <a:ext cx="4972050" cy="4972050"/>
          </a:xfrm>
        </p:spPr>
      </p:pic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6170682" y="1428750"/>
            <a:ext cx="4914900" cy="5003800"/>
          </a:xfrm>
        </p:spPr>
        <p:txBody>
          <a:bodyPr>
            <a:noAutofit/>
          </a:bodyPr>
          <a:lstStyle/>
          <a:p>
            <a:r>
              <a:rPr lang="en-US" sz="2800" dirty="0"/>
              <a:t>For more on the “Choose Kind” pledge that classrooms can take, see </a:t>
            </a:r>
            <a:r>
              <a:rPr lang="en-US" sz="2800" dirty="0">
                <a:hlinkClick r:id="rId3"/>
              </a:rPr>
              <a:t>http://choosekind.tumblr.com/resources</a:t>
            </a:r>
            <a:r>
              <a:rPr lang="en-US" sz="2800" dirty="0"/>
              <a:t>.</a:t>
            </a:r>
          </a:p>
          <a:p>
            <a:r>
              <a:rPr lang="en-US" sz="2800" dirty="0"/>
              <a:t>The site includes teaching resources, the “Daily Wonder” app with inspirational daily sayings, and more information about the Children’s Craniofacial Association and bullying prevention. </a:t>
            </a:r>
            <a:endParaRPr lang="en-GB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34ABCCF-3AD5-4C69-9E1D-F576DD84EBBA}"/>
              </a:ext>
            </a:extLst>
          </p:cNvPr>
          <p:cNvSpPr txBox="1"/>
          <p:nvPr/>
        </p:nvSpPr>
        <p:spPr>
          <a:xfrm>
            <a:off x="1104900" y="6412468"/>
            <a:ext cx="3026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</a:t>
            </a:r>
            <a:r>
              <a:rPr lang="en-US" dirty="0" err="1"/>
              <a:t>ChooseKind</a:t>
            </a:r>
            <a:r>
              <a:rPr lang="en-US" dirty="0"/>
              <a:t> Tumblr, 2018)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4149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31D6CFA-B023-4CD9-A9A1-F5742D710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I am Auggie Pullman (video) </a:t>
            </a:r>
            <a:endParaRPr lang="en-GB" sz="4800" b="1" dirty="0"/>
          </a:p>
        </p:txBody>
      </p:sp>
      <p:pic>
        <p:nvPicPr>
          <p:cNvPr id="7" name="Online Media 6">
            <a:hlinkClick r:id="" action="ppaction://media"/>
            <a:extLst>
              <a:ext uri="{FF2B5EF4-FFF2-40B4-BE49-F238E27FC236}">
                <a16:creationId xmlns:a16="http://schemas.microsoft.com/office/drawing/2014/main" id="{CDA9C7C9-37A4-48AB-B339-A36387C53CE3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336800" y="1771650"/>
            <a:ext cx="7651609" cy="430403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3AE1658-E65F-4935-9E28-9B2C3970D058}"/>
              </a:ext>
            </a:extLst>
          </p:cNvPr>
          <p:cNvSpPr txBox="1"/>
          <p:nvPr/>
        </p:nvSpPr>
        <p:spPr>
          <a:xfrm>
            <a:off x="7802880" y="6304836"/>
            <a:ext cx="1928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</a:t>
            </a:r>
            <a:r>
              <a:rPr lang="en-US" dirty="0" err="1"/>
              <a:t>CCA</a:t>
            </a:r>
            <a:r>
              <a:rPr lang="en-US" dirty="0"/>
              <a:t> Kids, 2017)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17455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AD8D5-22C4-4521-9038-58E7039CD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A plea</a:t>
            </a:r>
            <a:endParaRPr lang="en-GB" sz="44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6B89636-01B4-4BB6-BFB5-876C57FF4BB2}"/>
              </a:ext>
            </a:extLst>
          </p:cNvPr>
          <p:cNvSpPr txBox="1"/>
          <p:nvPr/>
        </p:nvSpPr>
        <p:spPr>
          <a:xfrm>
            <a:off x="6783070" y="6229906"/>
            <a:ext cx="3026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</a:t>
            </a:r>
            <a:r>
              <a:rPr lang="en-US" dirty="0" err="1"/>
              <a:t>ChooseKind</a:t>
            </a:r>
            <a:r>
              <a:rPr lang="en-US" dirty="0"/>
              <a:t> Tumblr, 2018)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1850EE0-FBAB-4528-9756-0E1B6B4ECE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04900" y="1600200"/>
            <a:ext cx="4914900" cy="4841240"/>
          </a:xfrm>
        </p:spPr>
        <p:txBody>
          <a:bodyPr>
            <a:normAutofit fontScale="85000" lnSpcReduction="20000"/>
          </a:bodyPr>
          <a:lstStyle/>
          <a:p>
            <a:r>
              <a:rPr lang="en-US" sz="3000" dirty="0"/>
              <a:t>Bullying is a wide spread problem that needs a community solution. Because children with disabilities are bullied at a higher rate, parents and educators have to be creative in helping other children understand differences. While not all books will work in all settings, a wealth of books like </a:t>
            </a:r>
            <a:r>
              <a:rPr lang="en-US" sz="3000" i="1" dirty="0"/>
              <a:t>Wonder </a:t>
            </a:r>
            <a:r>
              <a:rPr lang="en-US" sz="3000" dirty="0"/>
              <a:t>provide a starting point for educators, parents, and students to start the conversation</a:t>
            </a:r>
            <a:r>
              <a:rPr lang="en-US" sz="2400" dirty="0"/>
              <a:t>.   </a:t>
            </a:r>
            <a:endParaRPr lang="en-GB" sz="2400" dirty="0"/>
          </a:p>
          <a:p>
            <a:endParaRPr lang="en-GB" dirty="0"/>
          </a:p>
        </p:txBody>
      </p:sp>
      <p:pic>
        <p:nvPicPr>
          <p:cNvPr id="9" name="Picture 2" descr="Related image">
            <a:extLst>
              <a:ext uri="{FF2B5EF4-FFF2-40B4-BE49-F238E27FC236}">
                <a16:creationId xmlns:a16="http://schemas.microsoft.com/office/drawing/2014/main" id="{90DFEE61-CE8D-4E2B-830A-1885C3E09B4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3650" y="1600200"/>
            <a:ext cx="4572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4067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Other suggestions</a:t>
            </a:r>
            <a:endParaRPr lang="en-GB" sz="4400" b="1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Fiction 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i="1" dirty="0"/>
              <a:t>The Curious Incident of the Dog in the Nighttime </a:t>
            </a:r>
            <a:r>
              <a:rPr lang="en-US" dirty="0"/>
              <a:t>(Mark Haddon, 2003)</a:t>
            </a:r>
          </a:p>
          <a:p>
            <a:r>
              <a:rPr lang="en-US" i="1" dirty="0"/>
              <a:t>The Goldfish Boy</a:t>
            </a:r>
            <a:r>
              <a:rPr lang="en-US" dirty="0"/>
              <a:t> (Lisa Thompson, 2017)</a:t>
            </a:r>
          </a:p>
          <a:p>
            <a:r>
              <a:rPr lang="en-US" i="1" dirty="0"/>
              <a:t>Short </a:t>
            </a:r>
            <a:r>
              <a:rPr lang="en-US" dirty="0"/>
              <a:t>(Molly Goldberg Sloan, 2017)</a:t>
            </a:r>
          </a:p>
          <a:p>
            <a:r>
              <a:rPr lang="en-US" i="1" dirty="0"/>
              <a:t>Al Capone Does My Shirts</a:t>
            </a:r>
            <a:r>
              <a:rPr lang="en-US" dirty="0"/>
              <a:t> (</a:t>
            </a:r>
            <a:r>
              <a:rPr lang="en-US" dirty="0" err="1"/>
              <a:t>Gennifer</a:t>
            </a:r>
            <a:r>
              <a:rPr lang="en-US" dirty="0"/>
              <a:t> </a:t>
            </a:r>
            <a:r>
              <a:rPr lang="en-US" dirty="0" err="1"/>
              <a:t>Choldenko</a:t>
            </a:r>
            <a:r>
              <a:rPr lang="en-US" dirty="0"/>
              <a:t>, 2006)</a:t>
            </a:r>
          </a:p>
          <a:p>
            <a:r>
              <a:rPr lang="en-US" i="1" dirty="0"/>
              <a:t>A Corner of the Universe </a:t>
            </a:r>
            <a:r>
              <a:rPr lang="en-US" dirty="0"/>
              <a:t>(Ann M. Martin, 2007)</a:t>
            </a:r>
          </a:p>
          <a:p>
            <a:r>
              <a:rPr lang="en-US" i="1" dirty="0"/>
              <a:t>The Luster of Lost Things </a:t>
            </a:r>
            <a:r>
              <a:rPr lang="en-US" dirty="0"/>
              <a:t> (Sophie Chen Keller, 2017)</a:t>
            </a:r>
          </a:p>
          <a:p>
            <a:r>
              <a:rPr lang="en-US" i="1" dirty="0"/>
              <a:t>Mockingbird</a:t>
            </a:r>
            <a:r>
              <a:rPr lang="en-US" dirty="0"/>
              <a:t> (Kathryn </a:t>
            </a:r>
            <a:r>
              <a:rPr lang="en-US" dirty="0" err="1"/>
              <a:t>Erksine</a:t>
            </a:r>
            <a:r>
              <a:rPr lang="en-US" dirty="0"/>
              <a:t>, 2011)</a:t>
            </a:r>
            <a:endParaRPr lang="en-US" i="1" dirty="0"/>
          </a:p>
          <a:p>
            <a:endParaRPr lang="en-GB" i="1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Nonfiction </a:t>
            </a:r>
            <a:endParaRPr lang="en-GB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i="1" dirty="0"/>
              <a:t>Views from Our Shoes: Growing up with a Brother or Sister with Autism</a:t>
            </a:r>
            <a:r>
              <a:rPr lang="en-US" dirty="0"/>
              <a:t> (Ed. Donald J. Meyer, 1997)</a:t>
            </a:r>
          </a:p>
          <a:p>
            <a:r>
              <a:rPr lang="en-US" i="1" dirty="0"/>
              <a:t>Look Me in the Eye: My Life with Asperger’s</a:t>
            </a:r>
            <a:r>
              <a:rPr lang="en-US" dirty="0"/>
              <a:t> (John Elder Robison, 2008)</a:t>
            </a:r>
          </a:p>
          <a:p>
            <a:r>
              <a:rPr lang="en-US" i="1" dirty="0"/>
              <a:t>Life, Animated</a:t>
            </a:r>
            <a:r>
              <a:rPr lang="en-US" dirty="0"/>
              <a:t> (Ron </a:t>
            </a:r>
            <a:r>
              <a:rPr lang="en-US" dirty="0" err="1"/>
              <a:t>Suskind</a:t>
            </a:r>
            <a:r>
              <a:rPr lang="en-US" dirty="0"/>
              <a:t>, 2014)</a:t>
            </a:r>
          </a:p>
          <a:p>
            <a:r>
              <a:rPr lang="en-US" i="1" dirty="0"/>
              <a:t>The Reason I Jump</a:t>
            </a:r>
            <a:r>
              <a:rPr lang="en-US" dirty="0"/>
              <a:t> (Naoki </a:t>
            </a:r>
            <a:r>
              <a:rPr lang="en-US" dirty="0" err="1"/>
              <a:t>Higashida</a:t>
            </a:r>
            <a:r>
              <a:rPr lang="en-US" dirty="0"/>
              <a:t>,  2013, introduction by David Mitchell)</a:t>
            </a:r>
          </a:p>
          <a:p>
            <a:r>
              <a:rPr lang="en-US" i="1" dirty="0"/>
              <a:t>Temple Grandin: How the Girl Who Loved Cows Embraced Autism and Changed the World </a:t>
            </a:r>
            <a:r>
              <a:rPr lang="en-US" dirty="0"/>
              <a:t> (</a:t>
            </a:r>
            <a:r>
              <a:rPr lang="en-US" dirty="0" err="1"/>
              <a:t>Sy</a:t>
            </a:r>
            <a:r>
              <a:rPr lang="en-US" dirty="0"/>
              <a:t> Montgomery &amp; Temple Grandin, 2012)</a:t>
            </a:r>
            <a:endParaRPr lang="en-GB" dirty="0"/>
          </a:p>
          <a:p>
            <a:r>
              <a:rPr lang="en-US" dirty="0"/>
              <a:t> </a:t>
            </a:r>
            <a:endParaRPr lang="en-GB" dirty="0"/>
          </a:p>
          <a:p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164355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CCA</a:t>
            </a:r>
            <a:r>
              <a:rPr lang="en-US" dirty="0"/>
              <a:t> Kids.  (2017, June 4).  I am Auggie Pullman [Video file].  Retrieved from https://www.youtube.com/watch?v=Q73kk-GIAOY</a:t>
            </a:r>
          </a:p>
          <a:p>
            <a:r>
              <a:rPr lang="en-US" dirty="0"/>
              <a:t>Children’s Craniofacial Association. (2005).  </a:t>
            </a:r>
            <a:r>
              <a:rPr lang="en-US" i="1" dirty="0"/>
              <a:t>A guide to understanding </a:t>
            </a:r>
            <a:r>
              <a:rPr lang="en-US" i="1" dirty="0" err="1"/>
              <a:t>Treacher</a:t>
            </a:r>
            <a:r>
              <a:rPr lang="en-US" i="1" dirty="0"/>
              <a:t> Collins Syndrome</a:t>
            </a:r>
            <a:r>
              <a:rPr lang="en-US" dirty="0"/>
              <a:t>.  Retrieved from </a:t>
            </a:r>
            <a:r>
              <a:rPr lang="en-US" dirty="0">
                <a:hlinkClick r:id="rId3"/>
              </a:rPr>
              <a:t>http://www.ccakids.org/assets/syndromebk_treacher-collins.pdf</a:t>
            </a:r>
            <a:endParaRPr lang="en-US" dirty="0"/>
          </a:p>
          <a:p>
            <a:r>
              <a:rPr lang="en-US" dirty="0"/>
              <a:t>National Center for Education Statistics (</a:t>
            </a:r>
            <a:r>
              <a:rPr lang="en-US" dirty="0" err="1"/>
              <a:t>NCES</a:t>
            </a:r>
            <a:r>
              <a:rPr lang="en-US" dirty="0"/>
              <a:t>). (2016, May). Children and youth with disabilities.  Retrieved from </a:t>
            </a:r>
            <a:r>
              <a:rPr lang="en-US" u="sng" dirty="0">
                <a:hlinkClick r:id="rId4"/>
              </a:rPr>
              <a:t>http://nces.ed.gov/programs/coe/indicator_cgg.asp</a:t>
            </a:r>
            <a:endParaRPr lang="en-US" u="sng" dirty="0"/>
          </a:p>
          <a:p>
            <a:r>
              <a:rPr lang="en-US" dirty="0"/>
              <a:t>Stopbullying.gov.  (n.d.).  Bullying and children and youth with disabilities and special health needs.   Retrieved from </a:t>
            </a:r>
            <a:r>
              <a:rPr lang="en-US" dirty="0">
                <a:hlinkClick r:id="rId5"/>
              </a:rPr>
              <a:t>https://www.stopbullying.gov/at-risk/groups/special-needs/bullyingtipsheet.pdf</a:t>
            </a:r>
            <a:r>
              <a:rPr lang="en-US" dirty="0"/>
              <a:t> and </a:t>
            </a:r>
            <a:r>
              <a:rPr lang="en-US" dirty="0">
                <a:hlinkClick r:id="rId6"/>
              </a:rPr>
              <a:t>https://www.stopbullying.gov/at-risk/groups/special-needs/</a:t>
            </a:r>
            <a:endParaRPr lang="en-US" dirty="0"/>
          </a:p>
          <a:p>
            <a:endParaRPr lang="en-GB" dirty="0"/>
          </a:p>
          <a:p>
            <a:endParaRPr lang="en-US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858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References: Novels, Cover Art, and Images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Albertson, K.  (2006).   </a:t>
            </a:r>
            <a:r>
              <a:rPr lang="en-US" i="1" dirty="0"/>
              <a:t>Rules cover art </a:t>
            </a:r>
            <a:r>
              <a:rPr lang="en-US" dirty="0"/>
              <a:t>[Image]. New York: Scholastic Corporation. </a:t>
            </a:r>
          </a:p>
          <a:p>
            <a:r>
              <a:rPr lang="en-US" dirty="0"/>
              <a:t>Carpenter, T.  (2012).  </a:t>
            </a:r>
            <a:r>
              <a:rPr lang="en-US" i="1" dirty="0"/>
              <a:t>Wonder cover art </a:t>
            </a:r>
            <a:r>
              <a:rPr lang="en-US" dirty="0"/>
              <a:t>[Image]. New York: Simon &amp; Schuster. </a:t>
            </a:r>
          </a:p>
          <a:p>
            <a:r>
              <a:rPr lang="en-US" dirty="0"/>
              <a:t>Choose Kind Tumblr. (2018).  Quote from R. J. Palacio. [Image file]. Retrieved from </a:t>
            </a:r>
            <a:r>
              <a:rPr lang="en-US" dirty="0">
                <a:hlinkClick r:id="rId2"/>
              </a:rPr>
              <a:t>http://choosekind.tumblr.com/</a:t>
            </a:r>
            <a:endParaRPr lang="en-US" dirty="0"/>
          </a:p>
          <a:p>
            <a:r>
              <a:rPr lang="en-US" dirty="0"/>
              <a:t>Draper, S. (2010).  </a:t>
            </a:r>
            <a:r>
              <a:rPr lang="en-US" i="1" dirty="0"/>
              <a:t>Out of my mind</a:t>
            </a:r>
            <a:r>
              <a:rPr lang="en-US" dirty="0"/>
              <a:t>.  New York: Simon &amp; Schuster. </a:t>
            </a:r>
          </a:p>
          <a:p>
            <a:r>
              <a:rPr lang="en-US" dirty="0"/>
              <a:t>Lord, C.  (2006).  </a:t>
            </a:r>
            <a:r>
              <a:rPr lang="en-US" i="1" dirty="0"/>
              <a:t>Rules.</a:t>
            </a:r>
            <a:r>
              <a:rPr lang="en-US" dirty="0"/>
              <a:t>   New York: Scholastic Corporation.  </a:t>
            </a:r>
            <a:endParaRPr lang="en-GB" dirty="0"/>
          </a:p>
          <a:p>
            <a:r>
              <a:rPr lang="en-US" dirty="0"/>
              <a:t>Palacio, R. J.  (2012).  </a:t>
            </a:r>
            <a:r>
              <a:rPr lang="en-US" i="1" dirty="0"/>
              <a:t>Wonder.</a:t>
            </a:r>
            <a:r>
              <a:rPr lang="en-US" dirty="0"/>
              <a:t>  New York: Alfred A. Knopf. </a:t>
            </a:r>
          </a:p>
          <a:p>
            <a:r>
              <a:rPr lang="en-US" dirty="0" err="1"/>
              <a:t>Sfetsios</a:t>
            </a:r>
            <a:r>
              <a:rPr lang="en-US" dirty="0"/>
              <a:t>-Conover, D. &amp; Chang, D.  (2010).  </a:t>
            </a:r>
            <a:r>
              <a:rPr lang="en-US" i="1" dirty="0"/>
              <a:t>Out of my mind cover art </a:t>
            </a:r>
            <a:r>
              <a:rPr lang="en-US" dirty="0"/>
              <a:t>[Image].   New York: Simon &amp; Schuster. </a:t>
            </a:r>
            <a:endParaRPr lang="en-GB" i="1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9416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Academic Literature 16x9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F03431380.potx" id="{B573BD99-E105-4D2A-964B-B901A176567A}" vid="{B1D363B9-18DE-4874-9E2B-FD69B5C6548D}"/>
    </a:ext>
  </a:extLst>
</a:theme>
</file>

<file path=ppt/theme/theme2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Description xmlns="4873beb7-5857-4685-be1f-d57550cc96cc" xsi:nil="true"/>
    <AssetExpire xmlns="4873beb7-5857-4685-be1f-d57550cc96cc">2029-01-01T08:00:00+00:00</AssetExpire>
    <CampaignTagsTaxHTField0 xmlns="4873beb7-5857-4685-be1f-d57550cc96cc">
      <Terms xmlns="http://schemas.microsoft.com/office/infopath/2007/PartnerControls"/>
    </CampaignTagsTaxHTField0>
    <IntlLangReviewDate xmlns="4873beb7-5857-4685-be1f-d57550cc96cc" xsi:nil="true"/>
    <TPFriendlyName xmlns="4873beb7-5857-4685-be1f-d57550cc96cc" xsi:nil="true"/>
    <IntlLangReview xmlns="4873beb7-5857-4685-be1f-d57550cc96cc">false</IntlLangReview>
    <LocLastLocAttemptVersionLookup xmlns="4873beb7-5857-4685-be1f-d57550cc96cc">855024</LocLastLocAttemptVersionLookup>
    <PolicheckWords xmlns="4873beb7-5857-4685-be1f-d57550cc96cc" xsi:nil="true"/>
    <SubmitterId xmlns="4873beb7-5857-4685-be1f-d57550cc96cc" xsi:nil="true"/>
    <AcquiredFrom xmlns="4873beb7-5857-4685-be1f-d57550cc96cc">Internal MS</AcquiredFrom>
    <EditorialStatus xmlns="4873beb7-5857-4685-be1f-d57550cc96cc">Complete</EditorialStatus>
    <Markets xmlns="4873beb7-5857-4685-be1f-d57550cc96cc"/>
    <OriginAsset xmlns="4873beb7-5857-4685-be1f-d57550cc96cc" xsi:nil="true"/>
    <AssetStart xmlns="4873beb7-5857-4685-be1f-d57550cc96cc">2012-08-31T08:50:00+00:00</AssetStart>
    <FriendlyTitle xmlns="4873beb7-5857-4685-be1f-d57550cc96cc" xsi:nil="true"/>
    <MarketSpecific xmlns="4873beb7-5857-4685-be1f-d57550cc96cc">false</MarketSpecific>
    <TPNamespace xmlns="4873beb7-5857-4685-be1f-d57550cc96cc" xsi:nil="true"/>
    <PublishStatusLookup xmlns="4873beb7-5857-4685-be1f-d57550cc96cc">
      <Value>1616423</Value>
    </PublishStatusLookup>
    <APAuthor xmlns="4873beb7-5857-4685-be1f-d57550cc96cc">
      <UserInfo>
        <DisplayName>REDMOND\kristaa</DisplayName>
        <AccountId>136</AccountId>
        <AccountType/>
      </UserInfo>
    </APAuthor>
    <TPCommandLine xmlns="4873beb7-5857-4685-be1f-d57550cc96cc" xsi:nil="true"/>
    <IntlLangReviewer xmlns="4873beb7-5857-4685-be1f-d57550cc96cc" xsi:nil="true"/>
    <OpenTemplate xmlns="4873beb7-5857-4685-be1f-d57550cc96cc">true</OpenTemplate>
    <CSXSubmissionDate xmlns="4873beb7-5857-4685-be1f-d57550cc96cc" xsi:nil="true"/>
    <TaxCatchAll xmlns="4873beb7-5857-4685-be1f-d57550cc96cc"/>
    <Manager xmlns="4873beb7-5857-4685-be1f-d57550cc96cc" xsi:nil="true"/>
    <NumericId xmlns="4873beb7-5857-4685-be1f-d57550cc96cc" xsi:nil="true"/>
    <ParentAssetId xmlns="4873beb7-5857-4685-be1f-d57550cc96cc" xsi:nil="true"/>
    <OriginalSourceMarket xmlns="4873beb7-5857-4685-be1f-d57550cc96cc" xsi:nil="true"/>
    <ApprovalStatus xmlns="4873beb7-5857-4685-be1f-d57550cc96cc">InProgress</ApprovalStatus>
    <TPComponent xmlns="4873beb7-5857-4685-be1f-d57550cc96cc" xsi:nil="true"/>
    <EditorialTags xmlns="4873beb7-5857-4685-be1f-d57550cc96cc" xsi:nil="true"/>
    <TPExecutable xmlns="4873beb7-5857-4685-be1f-d57550cc96cc" xsi:nil="true"/>
    <TPLaunchHelpLink xmlns="4873beb7-5857-4685-be1f-d57550cc96cc" xsi:nil="true"/>
    <LocComments xmlns="4873beb7-5857-4685-be1f-d57550cc96cc" xsi:nil="true"/>
    <LocRecommendedHandoff xmlns="4873beb7-5857-4685-be1f-d57550cc96cc" xsi:nil="true"/>
    <SourceTitle xmlns="4873beb7-5857-4685-be1f-d57550cc96cc" xsi:nil="true"/>
    <CSXUpdate xmlns="4873beb7-5857-4685-be1f-d57550cc96cc">false</CSXUpdate>
    <IntlLocPriority xmlns="4873beb7-5857-4685-be1f-d57550cc96cc" xsi:nil="true"/>
    <UAProjectedTotalWords xmlns="4873beb7-5857-4685-be1f-d57550cc96cc" xsi:nil="true"/>
    <AssetType xmlns="4873beb7-5857-4685-be1f-d57550cc96cc">TP</AssetType>
    <MachineTranslated xmlns="4873beb7-5857-4685-be1f-d57550cc96cc">false</MachineTranslated>
    <OutputCachingOn xmlns="4873beb7-5857-4685-be1f-d57550cc96cc">false</OutputCachingOn>
    <TemplateStatus xmlns="4873beb7-5857-4685-be1f-d57550cc96cc">Complete</TemplateStatus>
    <IsSearchable xmlns="4873beb7-5857-4685-be1f-d57550cc96cc">true</IsSearchable>
    <ContentItem xmlns="4873beb7-5857-4685-be1f-d57550cc96cc" xsi:nil="true"/>
    <HandoffToMSDN xmlns="4873beb7-5857-4685-be1f-d57550cc96cc" xsi:nil="true"/>
    <ShowIn xmlns="4873beb7-5857-4685-be1f-d57550cc96cc">Show everywhere</ShowIn>
    <ThumbnailAssetId xmlns="4873beb7-5857-4685-be1f-d57550cc96cc" xsi:nil="true"/>
    <UALocComments xmlns="4873beb7-5857-4685-be1f-d57550cc96cc" xsi:nil="true"/>
    <UALocRecommendation xmlns="4873beb7-5857-4685-be1f-d57550cc96cc">Localize</UALocRecommendation>
    <LastModifiedDateTime xmlns="4873beb7-5857-4685-be1f-d57550cc96cc" xsi:nil="true"/>
    <LegacyData xmlns="4873beb7-5857-4685-be1f-d57550cc96cc" xsi:nil="true"/>
    <LocManualTestRequired xmlns="4873beb7-5857-4685-be1f-d57550cc96cc">false</LocManualTestRequired>
    <LocMarketGroupTiers2 xmlns="4873beb7-5857-4685-be1f-d57550cc96cc" xsi:nil="true"/>
    <ClipArtFilename xmlns="4873beb7-5857-4685-be1f-d57550cc96cc" xsi:nil="true"/>
    <TPApplication xmlns="4873beb7-5857-4685-be1f-d57550cc96cc" xsi:nil="true"/>
    <CSXHash xmlns="4873beb7-5857-4685-be1f-d57550cc96cc" xsi:nil="true"/>
    <DirectSourceMarket xmlns="4873beb7-5857-4685-be1f-d57550cc96cc" xsi:nil="true"/>
    <PrimaryImageGen xmlns="4873beb7-5857-4685-be1f-d57550cc96cc">true</PrimaryImageGen>
    <PlannedPubDate xmlns="4873beb7-5857-4685-be1f-d57550cc96cc" xsi:nil="true"/>
    <CSXSubmissionMarket xmlns="4873beb7-5857-4685-be1f-d57550cc96cc" xsi:nil="true"/>
    <Downloads xmlns="4873beb7-5857-4685-be1f-d57550cc96cc">0</Downloads>
    <ArtSampleDocs xmlns="4873beb7-5857-4685-be1f-d57550cc96cc" xsi:nil="true"/>
    <TrustLevel xmlns="4873beb7-5857-4685-be1f-d57550cc96cc">1 Microsoft Managed Content</TrustLevel>
    <BlockPublish xmlns="4873beb7-5857-4685-be1f-d57550cc96cc">false</BlockPublish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BusinessGroup xmlns="4873beb7-5857-4685-be1f-d57550cc96cc" xsi:nil="true"/>
    <Providers xmlns="4873beb7-5857-4685-be1f-d57550cc96cc" xsi:nil="true"/>
    <TemplateTemplateType xmlns="4873beb7-5857-4685-be1f-d57550cc96cc">PowerPoint Presentation Template</TemplateTemplateType>
    <TimesCloned xmlns="4873beb7-5857-4685-be1f-d57550cc96cc" xsi:nil="true"/>
    <TPAppVersion xmlns="4873beb7-5857-4685-be1f-d57550cc96cc" xsi:nil="true"/>
    <VoteCount xmlns="4873beb7-5857-4685-be1f-d57550cc96cc" xsi:nil="true"/>
    <AverageRating xmlns="4873beb7-5857-4685-be1f-d57550cc96cc" xsi:nil="true"/>
    <FeatureTagsTaxHTField0 xmlns="4873beb7-5857-4685-be1f-d57550cc96cc">
      <Terms xmlns="http://schemas.microsoft.com/office/infopath/2007/PartnerControls"/>
    </FeatureTagsTaxHTField0>
    <Provider xmlns="4873beb7-5857-4685-be1f-d57550cc96cc" xsi:nil="true"/>
    <UACurrentWords xmlns="4873beb7-5857-4685-be1f-d57550cc96cc" xsi:nil="true"/>
    <AssetId xmlns="4873beb7-5857-4685-be1f-d57550cc96cc">TP103431361</AssetId>
    <TPClientViewer xmlns="4873beb7-5857-4685-be1f-d57550cc96cc" xsi:nil="true"/>
    <DSATActionTaken xmlns="4873beb7-5857-4685-be1f-d57550cc96cc" xsi:nil="true"/>
    <APEditor xmlns="4873beb7-5857-4685-be1f-d57550cc96cc">
      <UserInfo>
        <DisplayName/>
        <AccountId xsi:nil="true"/>
        <AccountType/>
      </UserInfo>
    </APEditor>
    <TPInstallLocation xmlns="4873beb7-5857-4685-be1f-d57550cc96cc" xsi:nil="true"/>
    <OOCacheId xmlns="4873beb7-5857-4685-be1f-d57550cc96cc" xsi:nil="true"/>
    <IsDeleted xmlns="4873beb7-5857-4685-be1f-d57550cc96cc">false</IsDeleted>
    <PublishTargets xmlns="4873beb7-5857-4685-be1f-d57550cc96cc">OfficeOnlineVNext</PublishTargets>
    <ApprovalLog xmlns="4873beb7-5857-4685-be1f-d57550cc96cc" xsi:nil="true"/>
    <BugNumber xmlns="4873beb7-5857-4685-be1f-d57550cc96cc" xsi:nil="true"/>
    <CrawlForDependencies xmlns="4873beb7-5857-4685-be1f-d57550cc96cc">false</CrawlForDependencies>
    <InternalTagsTaxHTField0 xmlns="4873beb7-5857-4685-be1f-d57550cc96cc">
      <Terms xmlns="http://schemas.microsoft.com/office/infopath/2007/PartnerControls"/>
    </InternalTagsTaxHTField0>
    <LastHandOff xmlns="4873beb7-5857-4685-be1f-d57550cc96cc" xsi:nil="true"/>
    <Milestone xmlns="4873beb7-5857-4685-be1f-d57550cc96cc" xsi:nil="true"/>
    <OriginalRelease xmlns="4873beb7-5857-4685-be1f-d57550cc96cc">15</OriginalRelease>
    <RecommendationsModifier xmlns="4873beb7-5857-4685-be1f-d57550cc96cc" xsi:nil="true"/>
    <ScenarioTagsTaxHTField0 xmlns="4873beb7-5857-4685-be1f-d57550cc96cc">
      <Terms xmlns="http://schemas.microsoft.com/office/infopath/2007/PartnerControls"/>
    </ScenarioTagsTaxHTField0>
    <UANotes xmlns="4873beb7-5857-4685-be1f-d57550cc96c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CDDBB83-77C1-4099-A0AA-289882E745E2}">
  <ds:schemaRefs>
    <ds:schemaRef ds:uri="http://purl.org/dc/terms/"/>
    <ds:schemaRef ds:uri="http://purl.org/dc/dcmitype/"/>
    <ds:schemaRef ds:uri="http://schemas.microsoft.com/office/2006/metadata/properties"/>
    <ds:schemaRef ds:uri="4873beb7-5857-4685-be1f-d57550cc96cc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561E720F-F05D-4536-9C34-0CFCED65D3B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8C8B9CA-0273-4370-889A-FC05DA5C2F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Academic presentation, pinstripe and ribbon design (widescreen)</Template>
  <TotalTime>1484</TotalTime>
  <Words>1223</Words>
  <Application>Microsoft Office PowerPoint</Application>
  <PresentationFormat>Widescreen</PresentationFormat>
  <Paragraphs>94</Paragraphs>
  <Slides>15</Slides>
  <Notes>9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Euphemia</vt:lpstr>
      <vt:lpstr>Helvetica Neue</vt:lpstr>
      <vt:lpstr>Plantagenet Cherokee</vt:lpstr>
      <vt:lpstr>Wingdings</vt:lpstr>
      <vt:lpstr>Academic Literature 16x9</vt:lpstr>
      <vt:lpstr>Using Fiction to help students understand difference, disability, and “Specialness”</vt:lpstr>
      <vt:lpstr>The problem. . .</vt:lpstr>
      <vt:lpstr>The solution </vt:lpstr>
      <vt:lpstr>PowerPoint Presentation</vt:lpstr>
      <vt:lpstr>PowerPoint Presentation</vt:lpstr>
      <vt:lpstr>Rules (Cynthia Lord, 2006)</vt:lpstr>
      <vt:lpstr>Rules (Cynthia Lord, 2006)</vt:lpstr>
      <vt:lpstr>Out of my Mind (Sharon Draper, 2010)</vt:lpstr>
      <vt:lpstr>Wonder (R. J. Palacio, 2012) </vt:lpstr>
      <vt:lpstr>Choose Kind </vt:lpstr>
      <vt:lpstr>I am Auggie Pullman (video) </vt:lpstr>
      <vt:lpstr>A plea</vt:lpstr>
      <vt:lpstr>Other suggestions</vt:lpstr>
      <vt:lpstr>References </vt:lpstr>
      <vt:lpstr>References: Novels, Cover Art, and Images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Using Fiction to help students understand difference, disability, and “Specialness”</dc:title>
  <dc:creator>Steph</dc:creator>
  <cp:lastModifiedBy>Professor Thompson</cp:lastModifiedBy>
  <cp:revision>33</cp:revision>
  <dcterms:created xsi:type="dcterms:W3CDTF">2017-05-09T17:18:16Z</dcterms:created>
  <dcterms:modified xsi:type="dcterms:W3CDTF">2018-06-23T19:08:10Z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0x0101006EDDDB5EE6D98C44930B742096920B300400F5B6D36B3EF94B4E9A635CDF2A18F5B8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